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7" r:id="rId4"/>
    <p:sldId id="258" r:id="rId5"/>
    <p:sldId id="259" r:id="rId6"/>
    <p:sldId id="262" r:id="rId7"/>
    <p:sldId id="263" r:id="rId8"/>
    <p:sldId id="264" r:id="rId9"/>
    <p:sldId id="265" r:id="rId10"/>
    <p:sldId id="267"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37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redaguokite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redaguokite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42A54C80-263E-416B-A8E0-580EDEADCBDC}"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B61BEF0D-F0BB-DE4B-95CE-6DB70DBA9567}" type="datetimeFigureOut">
              <a:rPr lang="en-US" dirty="0"/>
              <a:pPr/>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inis pavadinimas 2">
            <a:extLst>
              <a:ext uri="{FF2B5EF4-FFF2-40B4-BE49-F238E27FC236}">
                <a16:creationId xmlns:a16="http://schemas.microsoft.com/office/drawing/2014/main" xmlns="" id="{2D34E6C0-A6E7-E341-9551-221749BA524F}"/>
              </a:ext>
            </a:extLst>
          </p:cNvPr>
          <p:cNvSpPr>
            <a:spLocks noGrp="1"/>
          </p:cNvSpPr>
          <p:nvPr>
            <p:ph type="subTitle" idx="1"/>
          </p:nvPr>
        </p:nvSpPr>
        <p:spPr>
          <a:xfrm>
            <a:off x="1090348" y="1946672"/>
            <a:ext cx="7766936" cy="2391435"/>
          </a:xfrm>
        </p:spPr>
        <p:txBody>
          <a:bodyPr>
            <a:normAutofit/>
          </a:bodyPr>
          <a:lstStyle/>
          <a:p>
            <a:r>
              <a:rPr lang="lt-LT" sz="2000" b="1" dirty="0" smtClean="0">
                <a:solidFill>
                  <a:schemeClr val="tx1"/>
                </a:solidFill>
              </a:rPr>
              <a:t>Projektas ,, </a:t>
            </a:r>
            <a:r>
              <a:rPr lang="lt-LT" sz="2000" b="1" dirty="0">
                <a:solidFill>
                  <a:schemeClr val="tx1"/>
                </a:solidFill>
              </a:rPr>
              <a:t>Nuostabą keliantys dalykai mūsų aplinkoje“</a:t>
            </a:r>
          </a:p>
          <a:p>
            <a:r>
              <a:rPr lang="lt-LT" sz="2000" b="1" dirty="0">
                <a:solidFill>
                  <a:schemeClr val="tx1"/>
                </a:solidFill>
              </a:rPr>
              <a:t>Indrė Liubamirskaitė IIIb</a:t>
            </a:r>
          </a:p>
        </p:txBody>
      </p:sp>
    </p:spTree>
    <p:extLst>
      <p:ext uri="{BB962C8B-B14F-4D97-AF65-F5344CB8AC3E}">
        <p14:creationId xmlns:p14="http://schemas.microsoft.com/office/powerpoint/2010/main" val="2725154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Takas (Būblelių km.)</a:t>
            </a:r>
            <a:endParaRPr lang="en-US" dirty="0"/>
          </a:p>
        </p:txBody>
      </p:sp>
      <p:sp>
        <p:nvSpPr>
          <p:cNvPr id="3" name="Content Placeholder 2"/>
          <p:cNvSpPr>
            <a:spLocks noGrp="1"/>
          </p:cNvSpPr>
          <p:nvPr>
            <p:ph idx="1"/>
          </p:nvPr>
        </p:nvSpPr>
        <p:spPr/>
        <p:txBody>
          <a:bodyPr/>
          <a:lstStyle/>
          <a:p>
            <a:r>
              <a:rPr lang="lt-LT" dirty="0"/>
              <a:t>Šis takelis </a:t>
            </a:r>
            <a:r>
              <a:rPr lang="lt-LT" dirty="0" smtClean="0"/>
              <a:t>yra Būblelių kaime Šakių </a:t>
            </a:r>
            <a:r>
              <a:rPr lang="lt-LT" dirty="0"/>
              <a:t>rajone, 6 km į šiaurės rytus nuo Kudirkos Naumiesčio, šalia kelio  138  Vilkaviškis–Kudirkos </a:t>
            </a:r>
            <a:r>
              <a:rPr lang="lt-LT" dirty="0" smtClean="0"/>
              <a:t>Naumiestis–Šakiai. </a:t>
            </a:r>
            <a:r>
              <a:rPr lang="lt-LT" dirty="0"/>
              <a:t>P</a:t>
            </a:r>
            <a:r>
              <a:rPr lang="lt-LT" dirty="0" smtClean="0"/>
              <a:t>uiki vieta norintiems ramiai pasivaikščioti, kadangi žmonių čia itin mažai.  Aplink taką iš abiejų pusių apsodinti ąžuolai.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378200"/>
            <a:ext cx="2468880" cy="32918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680" y="3378200"/>
            <a:ext cx="2468880" cy="3291840"/>
          </a:xfrm>
          <a:prstGeom prst="rect">
            <a:avLst/>
          </a:prstGeom>
        </p:spPr>
      </p:pic>
    </p:spTree>
    <p:extLst>
      <p:ext uri="{BB962C8B-B14F-4D97-AF65-F5344CB8AC3E}">
        <p14:creationId xmlns:p14="http://schemas.microsoft.com/office/powerpoint/2010/main" val="900430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9800"/>
            <a:ext cx="8596668" cy="2895600"/>
          </a:xfrm>
        </p:spPr>
        <p:txBody>
          <a:bodyPr/>
          <a:lstStyle/>
          <a:p>
            <a:pPr algn="ctr"/>
            <a:r>
              <a:rPr lang="lt-LT" dirty="0" smtClean="0"/>
              <a:t>Ačiū už dėmesį! </a:t>
            </a:r>
            <a:endParaRPr lang="en-US" dirty="0"/>
          </a:p>
        </p:txBody>
      </p:sp>
      <p:sp>
        <p:nvSpPr>
          <p:cNvPr id="3" name="Content Placeholder 2"/>
          <p:cNvSpPr>
            <a:spLocks noGrp="1"/>
          </p:cNvSpPr>
          <p:nvPr>
            <p:ph idx="1"/>
          </p:nvPr>
        </p:nvSpPr>
        <p:spPr>
          <a:xfrm>
            <a:off x="609600" y="5105400"/>
            <a:ext cx="8458200" cy="914400"/>
          </a:xfrm>
        </p:spPr>
        <p:txBody>
          <a:bodyPr/>
          <a:lstStyle/>
          <a:p>
            <a:endParaRPr lang="en-US" dirty="0"/>
          </a:p>
        </p:txBody>
      </p:sp>
    </p:spTree>
    <p:extLst>
      <p:ext uri="{BB962C8B-B14F-4D97-AF65-F5344CB8AC3E}">
        <p14:creationId xmlns:p14="http://schemas.microsoft.com/office/powerpoint/2010/main" val="1686177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854528" cy="1278466"/>
          </a:xfrm>
        </p:spPr>
        <p:txBody>
          <a:bodyPr/>
          <a:lstStyle/>
          <a:p>
            <a:r>
              <a:rPr lang="lt-LT" dirty="0" smtClean="0"/>
              <a:t>Titulinis </a:t>
            </a:r>
            <a:endParaRPr lang="en-US" dirty="0"/>
          </a:p>
        </p:txBody>
      </p:sp>
      <p:sp>
        <p:nvSpPr>
          <p:cNvPr id="4" name="Text Placeholder 3"/>
          <p:cNvSpPr>
            <a:spLocks noGrp="1"/>
          </p:cNvSpPr>
          <p:nvPr>
            <p:ph type="body" sz="half" idx="2"/>
          </p:nvPr>
        </p:nvSpPr>
        <p:spPr>
          <a:xfrm>
            <a:off x="533400" y="2133600"/>
            <a:ext cx="3854528" cy="2584449"/>
          </a:xfrm>
        </p:spPr>
        <p:txBody>
          <a:bodyPr/>
          <a:lstStyle/>
          <a:p>
            <a:pPr marL="285750" indent="-285750">
              <a:buFont typeface="Arial" pitchFamily="34" charset="0"/>
              <a:buChar char="•"/>
            </a:pPr>
            <a:r>
              <a:rPr lang="lt-LT" dirty="0" smtClean="0"/>
              <a:t>Miknaičių tvenkinys</a:t>
            </a:r>
          </a:p>
          <a:p>
            <a:pPr marL="285750" indent="-285750">
              <a:buFont typeface="Arial" pitchFamily="34" charset="0"/>
              <a:buChar char="•"/>
            </a:pPr>
            <a:r>
              <a:rPr lang="lt-LT" dirty="0" smtClean="0"/>
              <a:t>Tiltas per Širvintos upę</a:t>
            </a:r>
          </a:p>
          <a:p>
            <a:pPr marL="285750" indent="-285750">
              <a:buFont typeface="Arial" pitchFamily="34" charset="0"/>
              <a:buChar char="•"/>
            </a:pPr>
            <a:r>
              <a:rPr lang="en-US" dirty="0" err="1"/>
              <a:t>Kudirkos</a:t>
            </a:r>
            <a:r>
              <a:rPr lang="en-US" dirty="0"/>
              <a:t> </a:t>
            </a:r>
            <a:r>
              <a:rPr lang="en-US" dirty="0" err="1"/>
              <a:t>Naumiesčio</a:t>
            </a:r>
            <a:r>
              <a:rPr lang="en-US" dirty="0"/>
              <a:t> </a:t>
            </a:r>
            <a:r>
              <a:rPr lang="en-US" dirty="0" err="1"/>
              <a:t>Šv</a:t>
            </a:r>
            <a:r>
              <a:rPr lang="en-US" dirty="0"/>
              <a:t>. </a:t>
            </a:r>
            <a:r>
              <a:rPr lang="en-US" dirty="0" err="1"/>
              <a:t>Kryžiaus</a:t>
            </a:r>
            <a:r>
              <a:rPr lang="en-US" dirty="0"/>
              <a:t> </a:t>
            </a:r>
            <a:r>
              <a:rPr lang="en-US" dirty="0" err="1"/>
              <a:t>Atradimo</a:t>
            </a:r>
            <a:r>
              <a:rPr lang="en-US" dirty="0"/>
              <a:t> </a:t>
            </a:r>
            <a:r>
              <a:rPr lang="en-US" dirty="0" err="1" smtClean="0"/>
              <a:t>bažnyčia</a:t>
            </a:r>
            <a:endParaRPr lang="lt-LT" dirty="0" smtClean="0"/>
          </a:p>
          <a:p>
            <a:pPr marL="285750" indent="-285750">
              <a:buFont typeface="Arial" pitchFamily="34" charset="0"/>
              <a:buChar char="•"/>
            </a:pPr>
            <a:r>
              <a:rPr lang="lt-LT" dirty="0" smtClean="0"/>
              <a:t>Takas</a:t>
            </a:r>
          </a:p>
          <a:p>
            <a:endParaRPr lang="lt-LT" dirty="0" smtClean="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3851461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21469205-1815-F64F-B70E-FAA5079D3637}"/>
              </a:ext>
            </a:extLst>
          </p:cNvPr>
          <p:cNvSpPr>
            <a:spLocks noGrp="1"/>
          </p:cNvSpPr>
          <p:nvPr>
            <p:ph type="title"/>
          </p:nvPr>
        </p:nvSpPr>
        <p:spPr/>
        <p:txBody>
          <a:bodyPr/>
          <a:lstStyle/>
          <a:p>
            <a:r>
              <a:rPr lang="lt-LT"/>
              <a:t>Miknaičių tvenkinys</a:t>
            </a:r>
          </a:p>
        </p:txBody>
      </p:sp>
      <p:sp>
        <p:nvSpPr>
          <p:cNvPr id="3" name="Turinio vietos rezervavimo ženklas 2">
            <a:extLst>
              <a:ext uri="{FF2B5EF4-FFF2-40B4-BE49-F238E27FC236}">
                <a16:creationId xmlns:a16="http://schemas.microsoft.com/office/drawing/2014/main" xmlns="" id="{1BC314FD-2B56-664D-ABD0-B007A7A37548}"/>
              </a:ext>
            </a:extLst>
          </p:cNvPr>
          <p:cNvSpPr>
            <a:spLocks noGrp="1"/>
          </p:cNvSpPr>
          <p:nvPr>
            <p:ph idx="1"/>
          </p:nvPr>
        </p:nvSpPr>
        <p:spPr/>
        <p:txBody>
          <a:bodyPr>
            <a:normAutofit fontScale="92500" lnSpcReduction="20000"/>
          </a:bodyPr>
          <a:lstStyle/>
          <a:p>
            <a:r>
              <a:rPr lang="lt-LT"/>
              <a:t>Vieta:Lietuva (Šakių rajonas)
Plotas:0,103 km²
Kranto linijos ilgis:3,03 km
Kilmė:dirbtinė
Vidutinis gylis:	1,9 m
Didžiausias gylis: 5,4 m
Įteka: Nopaitys, bevardis upelis
Išteka:Nopaitys
Miknaičių tvenkinys – tvenkinys Lietuvoje, Šakių rajone, 5 km į šiaurės rytus nuo Kudirkos Naumiesčio. Sudarytas užtvenkus Nopaičio upę (Novos intakas) 7,6 km nuo jos žiočių. Tvenkinio ilgis – 1,31 km, plotis – iki 0,25 km. Pietinis krantas apaugęs medžiais ir krūmynais. Aplinkui daugiausia plyti dirbami laukai. Šalia įsikūręs Būblelių kaimas. Tvenkinio užtvanka eina kelias  138. </a:t>
            </a:r>
          </a:p>
        </p:txBody>
      </p:sp>
    </p:spTree>
    <p:extLst>
      <p:ext uri="{BB962C8B-B14F-4D97-AF65-F5344CB8AC3E}">
        <p14:creationId xmlns:p14="http://schemas.microsoft.com/office/powerpoint/2010/main" val="2898877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637BAE72-75E6-994C-B17F-46C56DAE3DF8}"/>
              </a:ext>
            </a:extLst>
          </p:cNvPr>
          <p:cNvSpPr>
            <a:spLocks noGrp="1"/>
          </p:cNvSpPr>
          <p:nvPr>
            <p:ph type="title"/>
          </p:nvPr>
        </p:nvSpPr>
        <p:spPr/>
        <p:txBody>
          <a:bodyPr/>
          <a:lstStyle/>
          <a:p>
            <a:r>
              <a:rPr lang="lt-LT"/>
              <a:t>Miknaičių tvenkinys </a:t>
            </a:r>
          </a:p>
        </p:txBody>
      </p:sp>
      <p:pic>
        <p:nvPicPr>
          <p:cNvPr id="4" name="Paveikslėlis 4">
            <a:extLst>
              <a:ext uri="{FF2B5EF4-FFF2-40B4-BE49-F238E27FC236}">
                <a16:creationId xmlns:a16="http://schemas.microsoft.com/office/drawing/2014/main" xmlns="" id="{EB012891-DFAE-1D4C-86D8-165A298C73D6}"/>
              </a:ext>
            </a:extLst>
          </p:cNvPr>
          <p:cNvPicPr>
            <a:picLocks noGrp="1" noChangeAspect="1"/>
          </p:cNvPicPr>
          <p:nvPr>
            <p:ph idx="1"/>
          </p:nvPr>
        </p:nvPicPr>
        <p:blipFill>
          <a:blip r:embed="rId2"/>
          <a:stretch>
            <a:fillRect/>
          </a:stretch>
        </p:blipFill>
        <p:spPr>
          <a:xfrm>
            <a:off x="320147" y="1684338"/>
            <a:ext cx="2911077" cy="3881437"/>
          </a:xfrm>
        </p:spPr>
      </p:pic>
      <p:pic>
        <p:nvPicPr>
          <p:cNvPr id="6" name="Paveikslėlis 6">
            <a:extLst>
              <a:ext uri="{FF2B5EF4-FFF2-40B4-BE49-F238E27FC236}">
                <a16:creationId xmlns:a16="http://schemas.microsoft.com/office/drawing/2014/main" xmlns="" id="{C819A895-7DA5-204F-B8DB-C3B2EA8DF566}"/>
              </a:ext>
            </a:extLst>
          </p:cNvPr>
          <p:cNvPicPr>
            <a:picLocks noChangeAspect="1"/>
          </p:cNvPicPr>
          <p:nvPr/>
        </p:nvPicPr>
        <p:blipFill>
          <a:blip r:embed="rId3"/>
          <a:stretch>
            <a:fillRect/>
          </a:stretch>
        </p:blipFill>
        <p:spPr>
          <a:xfrm>
            <a:off x="3448843" y="1684338"/>
            <a:ext cx="2911077" cy="3881434"/>
          </a:xfrm>
          <a:prstGeom prst="rect">
            <a:avLst/>
          </a:prstGeom>
        </p:spPr>
      </p:pic>
      <p:pic>
        <p:nvPicPr>
          <p:cNvPr id="8" name="Paveikslėlis 8">
            <a:extLst>
              <a:ext uri="{FF2B5EF4-FFF2-40B4-BE49-F238E27FC236}">
                <a16:creationId xmlns:a16="http://schemas.microsoft.com/office/drawing/2014/main" xmlns="" id="{2C6D78AE-60AE-9645-98EC-0A33045ED23D}"/>
              </a:ext>
            </a:extLst>
          </p:cNvPr>
          <p:cNvPicPr>
            <a:picLocks noChangeAspect="1"/>
          </p:cNvPicPr>
          <p:nvPr/>
        </p:nvPicPr>
        <p:blipFill>
          <a:blip r:embed="rId4"/>
          <a:stretch>
            <a:fillRect/>
          </a:stretch>
        </p:blipFill>
        <p:spPr>
          <a:xfrm>
            <a:off x="6629400" y="1693798"/>
            <a:ext cx="2911078" cy="3881437"/>
          </a:xfrm>
          <a:prstGeom prst="rect">
            <a:avLst/>
          </a:prstGeom>
        </p:spPr>
      </p:pic>
    </p:spTree>
    <p:extLst>
      <p:ext uri="{BB962C8B-B14F-4D97-AF65-F5344CB8AC3E}">
        <p14:creationId xmlns:p14="http://schemas.microsoft.com/office/powerpoint/2010/main" val="3692894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xmlns="" id="{4FE81E51-81F8-3748-9498-60891B3C745E}"/>
              </a:ext>
            </a:extLst>
          </p:cNvPr>
          <p:cNvSpPr>
            <a:spLocks noGrp="1"/>
          </p:cNvSpPr>
          <p:nvPr>
            <p:ph type="title"/>
          </p:nvPr>
        </p:nvSpPr>
        <p:spPr/>
        <p:txBody>
          <a:bodyPr/>
          <a:lstStyle/>
          <a:p>
            <a:r>
              <a:rPr lang="lt-LT" dirty="0" smtClean="0"/>
              <a:t>Tiltas per Širvintos upę (K. Naumiestis) </a:t>
            </a:r>
            <a:endParaRPr lang="lt-LT" dirty="0"/>
          </a:p>
        </p:txBody>
      </p:sp>
      <p:sp>
        <p:nvSpPr>
          <p:cNvPr id="3" name="Turinio vietos rezervavimo ženklas 2">
            <a:extLst>
              <a:ext uri="{FF2B5EF4-FFF2-40B4-BE49-F238E27FC236}">
                <a16:creationId xmlns:a16="http://schemas.microsoft.com/office/drawing/2014/main" xmlns="" id="{542DE3FA-90CC-DD41-8577-F48F6312A403}"/>
              </a:ext>
            </a:extLst>
          </p:cNvPr>
          <p:cNvSpPr>
            <a:spLocks noGrp="1"/>
          </p:cNvSpPr>
          <p:nvPr>
            <p:ph idx="1"/>
          </p:nvPr>
        </p:nvSpPr>
        <p:spPr/>
        <p:txBody>
          <a:bodyPr/>
          <a:lstStyle/>
          <a:p>
            <a:r>
              <a:rPr lang="lt-LT" dirty="0"/>
              <a:t>Senasis tiltas per Širvintos upę, kadaise </a:t>
            </a:r>
            <a:r>
              <a:rPr lang="lt-LT" dirty="0" smtClean="0"/>
              <a:t>jungęs Kudirkos Naumiesčio ir Širvintos miestus, </a:t>
            </a:r>
            <a:r>
              <a:rPr lang="lt-LT" dirty="0"/>
              <a:t>dabar užtvertas ir apraišiotas spygliuota viela. Jį galima išvysti paėjus iki Vytauto gatvės galo. </a:t>
            </a:r>
            <a:r>
              <a:rPr lang="lt-LT" dirty="0" smtClean="0"/>
              <a:t>Palei </a:t>
            </a:r>
            <a:r>
              <a:rPr lang="lt-LT" dirty="0"/>
              <a:t>upę galima pasivaikščioti romantiška beržų alėja, vadinama „Širvintos taku</a:t>
            </a:r>
            <a:r>
              <a:rPr lang="lt-LT" dirty="0" smtClean="0"/>
              <a:t>“.Dabar tiltas </a:t>
            </a:r>
            <a:r>
              <a:rPr lang="lt-LT" dirty="0"/>
              <a:t>neatlieka tiesioginės paskirties. Tiltą per Širvintos upę pereiti </a:t>
            </a:r>
            <a:r>
              <a:rPr lang="lt-LT" dirty="0" smtClean="0"/>
              <a:t>draudžiama, kadangi jis yra pasienyje su Kaliningrado sritimi. </a:t>
            </a:r>
            <a:endParaRPr lang="lt-LT" dirty="0"/>
          </a:p>
        </p:txBody>
      </p:sp>
    </p:spTree>
    <p:extLst>
      <p:ext uri="{BB962C8B-B14F-4D97-AF65-F5344CB8AC3E}">
        <p14:creationId xmlns:p14="http://schemas.microsoft.com/office/powerpoint/2010/main" val="900703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Tiltas per </a:t>
            </a:r>
            <a:r>
              <a:rPr lang="lt-LT" dirty="0" smtClean="0"/>
              <a:t>Širvintos upę </a:t>
            </a:r>
            <a:r>
              <a:rPr lang="lt-LT" dirty="0"/>
              <a:t>(K. Naumiestis)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9200" y="1524001"/>
            <a:ext cx="3232000" cy="44315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524000"/>
            <a:ext cx="2491648" cy="44315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524000"/>
            <a:ext cx="2491648" cy="4431573"/>
          </a:xfrm>
          <a:prstGeom prst="rect">
            <a:avLst/>
          </a:prstGeom>
        </p:spPr>
      </p:pic>
    </p:spTree>
    <p:extLst>
      <p:ext uri="{BB962C8B-B14F-4D97-AF65-F5344CB8AC3E}">
        <p14:creationId xmlns:p14="http://schemas.microsoft.com/office/powerpoint/2010/main" val="3865624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Kudirkos</a:t>
            </a:r>
            <a:r>
              <a:rPr lang="en-US" dirty="0"/>
              <a:t> </a:t>
            </a:r>
            <a:r>
              <a:rPr lang="en-US" dirty="0" err="1"/>
              <a:t>Naumiesčio</a:t>
            </a:r>
            <a:r>
              <a:rPr lang="en-US" dirty="0"/>
              <a:t> </a:t>
            </a:r>
            <a:r>
              <a:rPr lang="en-US" dirty="0" err="1"/>
              <a:t>Šv</a:t>
            </a:r>
            <a:r>
              <a:rPr lang="en-US" dirty="0"/>
              <a:t>. </a:t>
            </a:r>
            <a:r>
              <a:rPr lang="en-US" dirty="0" err="1"/>
              <a:t>Kryžiaus</a:t>
            </a:r>
            <a:r>
              <a:rPr lang="en-US" dirty="0"/>
              <a:t> </a:t>
            </a:r>
            <a:r>
              <a:rPr lang="en-US" dirty="0" err="1"/>
              <a:t>Atradimo</a:t>
            </a:r>
            <a:r>
              <a:rPr lang="en-US" dirty="0"/>
              <a:t> </a:t>
            </a:r>
            <a:r>
              <a:rPr lang="en-US" dirty="0" err="1"/>
              <a:t>bažnyčia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38400"/>
            <a:ext cx="2911078" cy="388143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110" y="2362200"/>
            <a:ext cx="3028950" cy="4038600"/>
          </a:xfrm>
          <a:prstGeom prst="rect">
            <a:avLst/>
          </a:prstGeom>
        </p:spPr>
      </p:pic>
    </p:spTree>
    <p:extLst>
      <p:ext uri="{BB962C8B-B14F-4D97-AF65-F5344CB8AC3E}">
        <p14:creationId xmlns:p14="http://schemas.microsoft.com/office/powerpoint/2010/main" val="3161359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Kudirkos</a:t>
            </a:r>
            <a:r>
              <a:rPr lang="en-US" dirty="0"/>
              <a:t> </a:t>
            </a:r>
            <a:r>
              <a:rPr lang="en-US" dirty="0" err="1"/>
              <a:t>Naumiesčio</a:t>
            </a:r>
            <a:r>
              <a:rPr lang="en-US" dirty="0"/>
              <a:t> </a:t>
            </a:r>
            <a:r>
              <a:rPr lang="en-US" dirty="0" err="1"/>
              <a:t>Šv</a:t>
            </a:r>
            <a:r>
              <a:rPr lang="en-US" dirty="0"/>
              <a:t>. </a:t>
            </a:r>
            <a:r>
              <a:rPr lang="en-US" dirty="0" err="1"/>
              <a:t>Kryžiaus</a:t>
            </a:r>
            <a:r>
              <a:rPr lang="en-US" dirty="0"/>
              <a:t> </a:t>
            </a:r>
            <a:r>
              <a:rPr lang="en-US" dirty="0" err="1"/>
              <a:t>Atradimo</a:t>
            </a:r>
            <a:r>
              <a:rPr lang="en-US" dirty="0"/>
              <a:t> </a:t>
            </a:r>
            <a:r>
              <a:rPr lang="en-US" dirty="0" err="1"/>
              <a:t>bažnyčia</a:t>
            </a:r>
            <a:endParaRPr lang="en-US" dirty="0"/>
          </a:p>
        </p:txBody>
      </p:sp>
      <p:sp>
        <p:nvSpPr>
          <p:cNvPr id="3" name="Content Placeholder 2"/>
          <p:cNvSpPr>
            <a:spLocks noGrp="1"/>
          </p:cNvSpPr>
          <p:nvPr>
            <p:ph idx="1"/>
          </p:nvPr>
        </p:nvSpPr>
        <p:spPr/>
        <p:txBody>
          <a:bodyPr>
            <a:normAutofit/>
          </a:bodyPr>
          <a:lstStyle/>
          <a:p>
            <a:r>
              <a:rPr lang="lt-LT" dirty="0"/>
              <a:t>Šv. Kryžiaus Atradimo bažnyčia Kudirkos Naumiestyje pastatyta 1781–1783 m. pagal kunigo Juozapo Vališausko projektą. Šiame projekte bažnyčia buvo be bokštų. Jie pristatyti 1870 m. kunigo Juozapo Marmos dėka. Tuomet galutinai buvo baigta bažnyčios statyba. Šv. Kryžiaus Atradimo bažnyčia yra vėlyvojo baroko, pereinančio į klasicizmą, statinys. Fasade ryškėja du gana masyvūs bokštai ir tarp jų įsiterpiantis, voliutomis, puskolonėmis ir šventųjų skulptūromis papuoštas frontonas. Bažnyčios bokštai – stačiakampiai, keturių tarpsnių, nuo apačios į viršų trumpėjantys. 1944 m. bažnyčia stipriai nukentėjo per vokiečių oro ataką: sunaikinti bokštai, nugriautas stogas. Pirmiausia buvo uždengtas stogas, paskui pamažu restauruojamas vidus. Kadangi stigo reikalingų medžiagų, bažnyčią teko atstatyti su žemesniais bokštais. </a:t>
            </a:r>
            <a:endParaRPr lang="en-US" dirty="0"/>
          </a:p>
        </p:txBody>
      </p:sp>
    </p:spTree>
    <p:extLst>
      <p:ext uri="{BB962C8B-B14F-4D97-AF65-F5344CB8AC3E}">
        <p14:creationId xmlns:p14="http://schemas.microsoft.com/office/powerpoint/2010/main" val="1449192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Kudirkos</a:t>
            </a:r>
            <a:r>
              <a:rPr lang="en-US" dirty="0"/>
              <a:t> </a:t>
            </a:r>
            <a:r>
              <a:rPr lang="en-US" dirty="0" err="1"/>
              <a:t>Naumiesčio</a:t>
            </a:r>
            <a:r>
              <a:rPr lang="en-US" dirty="0"/>
              <a:t> </a:t>
            </a:r>
            <a:r>
              <a:rPr lang="en-US" dirty="0" err="1"/>
              <a:t>Šv</a:t>
            </a:r>
            <a:r>
              <a:rPr lang="en-US" dirty="0"/>
              <a:t>. </a:t>
            </a:r>
            <a:r>
              <a:rPr lang="en-US" dirty="0" err="1"/>
              <a:t>Kryžiaus</a:t>
            </a:r>
            <a:r>
              <a:rPr lang="en-US" dirty="0"/>
              <a:t> </a:t>
            </a:r>
            <a:r>
              <a:rPr lang="en-US" dirty="0" err="1"/>
              <a:t>Atradimo</a:t>
            </a:r>
            <a:r>
              <a:rPr lang="en-US" dirty="0"/>
              <a:t> </a:t>
            </a:r>
            <a:r>
              <a:rPr lang="en-US" dirty="0" err="1"/>
              <a:t>bažnyčia</a:t>
            </a:r>
            <a:endParaRPr lang="en-US" dirty="0"/>
          </a:p>
        </p:txBody>
      </p:sp>
      <p:sp>
        <p:nvSpPr>
          <p:cNvPr id="3" name="Content Placeholder 2"/>
          <p:cNvSpPr>
            <a:spLocks noGrp="1"/>
          </p:cNvSpPr>
          <p:nvPr>
            <p:ph idx="1"/>
          </p:nvPr>
        </p:nvSpPr>
        <p:spPr/>
        <p:txBody>
          <a:bodyPr>
            <a:normAutofit lnSpcReduction="10000"/>
          </a:bodyPr>
          <a:lstStyle/>
          <a:p>
            <a:r>
              <a:rPr lang="lt-LT" dirty="0"/>
              <a:t> Dabartiniai kupoliniai bokštų stogai turi mažus būgnus, ant kurių iškelti kryžiai. Interjere ryškiausias akcentas – pagrindinis trijų tarpsnių altorius, kuris užima beveik visą galinę apsidės sieną. Jį puošia šešios skulptūros ir kelios dekoratyvios vazos, stovinčios ant laiptuotų bazių. Altoriaus viršuje – glorija, kuri yra itin būdinga barokiniams altoriams, aprėminta spindulių vainiku. Jo centre, puošniuose paauksuotuose rėmuose, įkomponuotas didelis Nukryžiuotojo paveikslas, o paskutiniame tarpsnyje – apskritimo formos Švč. Mergelės Marijos paveikslas. Bažnyčios šventoriaus vartų puošyboje taip pat  ryškėja baroko bruožai. Jį sudaro trys arkinės angos – plati, aukšta vidurinioji ir siauros bei pailgos šoninės. Arkinėse angose yra puošnūs dekoratyviniai metaliniai varteliai. Bažnyčioje išlikę religinių ir meno vertybių: XVIII a. pab. paveikslas „Švč. Mergelė Marija Škaplierinė“, XIX a. mūro ir medžio altorius su įvairiomis skulptūromis, XIX a. I pusės rokoko stiliaus alavo žvakidė ir t.t.</a:t>
            </a:r>
            <a:endParaRPr lang="en-US" dirty="0"/>
          </a:p>
        </p:txBody>
      </p:sp>
    </p:spTree>
    <p:extLst>
      <p:ext uri="{BB962C8B-B14F-4D97-AF65-F5344CB8AC3E}">
        <p14:creationId xmlns:p14="http://schemas.microsoft.com/office/powerpoint/2010/main" val="3041714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Briauno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151</TotalTime>
  <Words>269</Words>
  <Application>Microsoft Office PowerPoint</Application>
  <PresentationFormat>Custom</PresentationFormat>
  <Paragraphs>21</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Briaunota</vt:lpstr>
      <vt:lpstr>PowerPoint Presentation</vt:lpstr>
      <vt:lpstr>Titulinis </vt:lpstr>
      <vt:lpstr>Miknaičių tvenkinys</vt:lpstr>
      <vt:lpstr>Miknaičių tvenkinys </vt:lpstr>
      <vt:lpstr>Tiltas per Širvintos upę (K. Naumiestis) </vt:lpstr>
      <vt:lpstr>Tiltas per Širvintos upę (K. Naumiestis) </vt:lpstr>
      <vt:lpstr>Kudirkos Naumiesčio Šv. Kryžiaus Atradimo bažnyčia</vt:lpstr>
      <vt:lpstr>Kudirkos Naumiesčio Šv. Kryžiaus Atradimo bažnyčia</vt:lpstr>
      <vt:lpstr>Kudirkos Naumiesčio Šv. Kryžiaus Atradimo bažnyčia</vt:lpstr>
      <vt:lpstr>Takas (Būblelių km.)</vt:lpstr>
      <vt:lpstr>Ačiū už dėmesį!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Indrė Liubamirskaitė</dc:creator>
  <cp:lastModifiedBy>Mano</cp:lastModifiedBy>
  <cp:revision>11</cp:revision>
  <dcterms:created xsi:type="dcterms:W3CDTF">2020-06-14T08:43:45Z</dcterms:created>
  <dcterms:modified xsi:type="dcterms:W3CDTF">2020-06-14T12:35:42Z</dcterms:modified>
</cp:coreProperties>
</file>